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F0A1-D7EF-49C3-9836-0C6A61961E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0965BA-FDA5-4894-9AEB-98B4D32C66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594F2D-AEE8-4FD2-BDD7-980F6500D21C}"/>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6195F96D-1E4B-4293-86B5-D30338AB34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85D00-8DAA-4D6A-817A-A9CD3FAECD02}"/>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2581387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DB9C7-E294-4DF7-8967-18A7EB6E71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667A05-2C86-42D2-98F1-1ACB85A2C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5A4E7-591A-4FBC-80B1-469035CABFCC}"/>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DC4E2A16-C050-44C4-BE86-4CBA19020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05317-DE09-4E93-82AE-541017B79C97}"/>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277099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053A3-6AF6-4E16-9C02-428B0FD457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5C6A6F-D10D-42BD-86FA-3F36F4A1DCF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D71D4C-1055-491F-BEAD-51E321D08A00}"/>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B94E8FBC-3502-409D-AA2E-48CC3FBE7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63BD44-C819-4DBB-8625-1B67E85F893B}"/>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275056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5A671-11B3-4093-91EC-78D9EF027B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D67437-31E4-43AD-84CD-C97E62C006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D4965-8596-496A-8237-B14E7B9BB162}"/>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4968FBE2-811E-45B6-A7D8-850AEC25BA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5500D3-C2AB-456A-A06F-B75996BDDDB3}"/>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792596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BF143-6605-400A-AC5D-C8E0DE103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3B720D-131C-474E-ABF1-925C45C3F1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8360A5-39F8-45E5-BE40-2F0E4D9DED26}"/>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E7B024D3-7771-45C7-BEEB-284497BFC3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7AB397-6F7C-4BB0-BBE4-357C65F26441}"/>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268645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614A-8776-4D2D-8BCE-25EEF89F9E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A02257-A8AB-4A0A-853B-45C13EB824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094A0D-9ADB-4E89-B620-DDCA532FC1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09A851-4045-4628-9C3F-0A4400C2E436}"/>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6" name="Footer Placeholder 5">
            <a:extLst>
              <a:ext uri="{FF2B5EF4-FFF2-40B4-BE49-F238E27FC236}">
                <a16:creationId xmlns:a16="http://schemas.microsoft.com/office/drawing/2014/main" id="{65F51749-72DE-477E-9830-B339C19A4D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8E395A-3D8C-4637-BA71-9FFC6CE2BAF8}"/>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339641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170BD-EC8D-4D4D-8623-BE6992256A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13399E-1EDE-44A2-AADB-4C0423F2EF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7A68245-D371-4CA9-B5D7-EE5CA86A09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1C2844-EC6F-4714-BAF6-037722272B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B985F5-974A-4F77-9E6D-9F1E98A019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CCEE10-F17D-4EFE-8EBC-02FC2692425E}"/>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8" name="Footer Placeholder 7">
            <a:extLst>
              <a:ext uri="{FF2B5EF4-FFF2-40B4-BE49-F238E27FC236}">
                <a16:creationId xmlns:a16="http://schemas.microsoft.com/office/drawing/2014/main" id="{795FFB69-89E5-462F-9630-901F719436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F81115-DB43-4A46-A1E5-AFF079993451}"/>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377075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09F0F-D496-4E03-8B66-748C6839DA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AA840E-6965-4A59-AEC5-54FD05C6264D}"/>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4" name="Footer Placeholder 3">
            <a:extLst>
              <a:ext uri="{FF2B5EF4-FFF2-40B4-BE49-F238E27FC236}">
                <a16:creationId xmlns:a16="http://schemas.microsoft.com/office/drawing/2014/main" id="{97A51C38-2E8A-4C22-A6B4-F4DAAA6A14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DD6F12-790F-404B-AA6A-5D06479FC966}"/>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88085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883DFF-269B-46BD-8B15-890582B12DEF}"/>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3" name="Footer Placeholder 2">
            <a:extLst>
              <a:ext uri="{FF2B5EF4-FFF2-40B4-BE49-F238E27FC236}">
                <a16:creationId xmlns:a16="http://schemas.microsoft.com/office/drawing/2014/main" id="{689B59A9-2877-48CF-992D-F11E27E51E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09C5A9-E536-421A-9F4C-1F4BDA0151E7}"/>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2937959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5D83-8254-4AF4-8A1D-F8061D7FA2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3107AB-07E7-42A3-B8DF-40ABF6D99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A9E4A7-AB3E-4F35-BFA1-378D4881C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EF4362-6B9C-42D3-96A7-9A0EB00D23C5}"/>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6" name="Footer Placeholder 5">
            <a:extLst>
              <a:ext uri="{FF2B5EF4-FFF2-40B4-BE49-F238E27FC236}">
                <a16:creationId xmlns:a16="http://schemas.microsoft.com/office/drawing/2014/main" id="{727EB49D-01A4-4A4C-A394-5893335C7C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974A-7F41-44E5-BDAC-27837B4793FA}"/>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354532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A6AA5-1AD8-489B-A324-751CEBA60B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AC6325-E0C8-45A8-A551-799D94FC19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0A6601-D626-4C73-83E7-69175AF53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F91613-89AC-46FF-AB29-B90D3F9D6227}"/>
              </a:ext>
            </a:extLst>
          </p:cNvPr>
          <p:cNvSpPr>
            <a:spLocks noGrp="1"/>
          </p:cNvSpPr>
          <p:nvPr>
            <p:ph type="dt" sz="half" idx="10"/>
          </p:nvPr>
        </p:nvSpPr>
        <p:spPr/>
        <p:txBody>
          <a:bodyPr/>
          <a:lstStyle/>
          <a:p>
            <a:fld id="{F76DEFE1-E402-45F1-969D-06F9EED99E91}" type="datetimeFigureOut">
              <a:rPr lang="en-US" smtClean="0"/>
              <a:t>9/21/2021</a:t>
            </a:fld>
            <a:endParaRPr lang="en-US"/>
          </a:p>
        </p:txBody>
      </p:sp>
      <p:sp>
        <p:nvSpPr>
          <p:cNvPr id="6" name="Footer Placeholder 5">
            <a:extLst>
              <a:ext uri="{FF2B5EF4-FFF2-40B4-BE49-F238E27FC236}">
                <a16:creationId xmlns:a16="http://schemas.microsoft.com/office/drawing/2014/main" id="{D7121F18-B6F9-49BE-BD0C-1210431645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25C764-66B8-4A3C-A0B1-010DD3DF2E47}"/>
              </a:ext>
            </a:extLst>
          </p:cNvPr>
          <p:cNvSpPr>
            <a:spLocks noGrp="1"/>
          </p:cNvSpPr>
          <p:nvPr>
            <p:ph type="sldNum" sz="quarter" idx="12"/>
          </p:nvPr>
        </p:nvSpPr>
        <p:spPr/>
        <p:txBody>
          <a:bodyPr/>
          <a:lstStyle/>
          <a:p>
            <a:fld id="{42BBB946-AD6B-47A2-89E4-C6E0B02820B6}" type="slidenum">
              <a:rPr lang="en-US" smtClean="0"/>
              <a:t>‹#›</a:t>
            </a:fld>
            <a:endParaRPr lang="en-US"/>
          </a:p>
        </p:txBody>
      </p:sp>
    </p:spTree>
    <p:extLst>
      <p:ext uri="{BB962C8B-B14F-4D97-AF65-F5344CB8AC3E}">
        <p14:creationId xmlns:p14="http://schemas.microsoft.com/office/powerpoint/2010/main" val="307583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7556B8-EF15-408C-ADCA-E761AC4EBB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91AE3A-93CC-4918-A37F-94D744CAD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AF27A-87A3-4F37-8FA2-A517CA87F5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DEFE1-E402-45F1-969D-06F9EED99E91}" type="datetimeFigureOut">
              <a:rPr lang="en-US" smtClean="0"/>
              <a:t>9/21/2021</a:t>
            </a:fld>
            <a:endParaRPr lang="en-US"/>
          </a:p>
        </p:txBody>
      </p:sp>
      <p:sp>
        <p:nvSpPr>
          <p:cNvPr id="5" name="Footer Placeholder 4">
            <a:extLst>
              <a:ext uri="{FF2B5EF4-FFF2-40B4-BE49-F238E27FC236}">
                <a16:creationId xmlns:a16="http://schemas.microsoft.com/office/drawing/2014/main" id="{5B7459B5-8C31-43EB-9065-952C95BD7B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05DD49-3B53-48C7-9679-27FB125113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BB946-AD6B-47A2-89E4-C6E0B02820B6}" type="slidenum">
              <a:rPr lang="en-US" smtClean="0"/>
              <a:t>‹#›</a:t>
            </a:fld>
            <a:endParaRPr lang="en-US"/>
          </a:p>
        </p:txBody>
      </p:sp>
    </p:spTree>
    <p:extLst>
      <p:ext uri="{BB962C8B-B14F-4D97-AF65-F5344CB8AC3E}">
        <p14:creationId xmlns:p14="http://schemas.microsoft.com/office/powerpoint/2010/main" val="1654189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pmorrus@jacksons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Pmorris@jacksonsd.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5F23-F9FA-4E39-8FB2-656766B26F3F}"/>
              </a:ext>
            </a:extLst>
          </p:cNvPr>
          <p:cNvSpPr>
            <a:spLocks noGrp="1"/>
          </p:cNvSpPr>
          <p:nvPr>
            <p:ph type="ctrTitle"/>
          </p:nvPr>
        </p:nvSpPr>
        <p:spPr/>
        <p:txBody>
          <a:bodyPr/>
          <a:lstStyle/>
          <a:p>
            <a:r>
              <a:rPr lang="en-US" dirty="0"/>
              <a:t>Welcome to US History II</a:t>
            </a:r>
          </a:p>
        </p:txBody>
      </p:sp>
      <p:sp>
        <p:nvSpPr>
          <p:cNvPr id="3" name="Subtitle 2">
            <a:extLst>
              <a:ext uri="{FF2B5EF4-FFF2-40B4-BE49-F238E27FC236}">
                <a16:creationId xmlns:a16="http://schemas.microsoft.com/office/drawing/2014/main" id="{C99BCD6F-6EE2-4545-9707-A63E933E9630}"/>
              </a:ext>
            </a:extLst>
          </p:cNvPr>
          <p:cNvSpPr>
            <a:spLocks noGrp="1"/>
          </p:cNvSpPr>
          <p:nvPr>
            <p:ph type="subTitle" idx="1"/>
          </p:nvPr>
        </p:nvSpPr>
        <p:spPr/>
        <p:txBody>
          <a:bodyPr>
            <a:normAutofit/>
          </a:bodyPr>
          <a:lstStyle/>
          <a:p>
            <a:r>
              <a:rPr lang="en-US" sz="4800" dirty="0"/>
              <a:t>With </a:t>
            </a:r>
          </a:p>
          <a:p>
            <a:r>
              <a:rPr lang="en-US" sz="4800" dirty="0"/>
              <a:t> Peter Morris</a:t>
            </a:r>
          </a:p>
        </p:txBody>
      </p:sp>
    </p:spTree>
    <p:extLst>
      <p:ext uri="{BB962C8B-B14F-4D97-AF65-F5344CB8AC3E}">
        <p14:creationId xmlns:p14="http://schemas.microsoft.com/office/powerpoint/2010/main" val="88455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8625A-B6C1-4F24-A5FA-7601083748DD}"/>
              </a:ext>
            </a:extLst>
          </p:cNvPr>
          <p:cNvSpPr>
            <a:spLocks noGrp="1"/>
          </p:cNvSpPr>
          <p:nvPr>
            <p:ph type="title"/>
          </p:nvPr>
        </p:nvSpPr>
        <p:spPr/>
        <p:txBody>
          <a:bodyPr/>
          <a:lstStyle/>
          <a:p>
            <a:r>
              <a:rPr lang="en-US" dirty="0"/>
              <a:t>Introduction to USII</a:t>
            </a:r>
          </a:p>
        </p:txBody>
      </p:sp>
      <p:sp>
        <p:nvSpPr>
          <p:cNvPr id="3" name="Content Placeholder 2">
            <a:extLst>
              <a:ext uri="{FF2B5EF4-FFF2-40B4-BE49-F238E27FC236}">
                <a16:creationId xmlns:a16="http://schemas.microsoft.com/office/drawing/2014/main" id="{F0B04629-A629-4E1A-B4A8-C15B5465635D}"/>
              </a:ext>
            </a:extLst>
          </p:cNvPr>
          <p:cNvSpPr>
            <a:spLocks noGrp="1"/>
          </p:cNvSpPr>
          <p:nvPr>
            <p:ph idx="1"/>
          </p:nvPr>
        </p:nvSpPr>
        <p:spPr>
          <a:xfrm>
            <a:off x="838200" y="1825624"/>
            <a:ext cx="10515600" cy="5032375"/>
          </a:xfrm>
        </p:spPr>
        <p:txBody>
          <a:bodyPr>
            <a:normAutofit fontScale="85000" lnSpcReduction="20000"/>
          </a:bodyPr>
          <a:lstStyle/>
          <a:p>
            <a:pPr marL="0" indent="0">
              <a:buNone/>
            </a:pPr>
            <a:r>
              <a:rPr lang="en-US" b="1" dirty="0"/>
              <a:t>USII History Fall 2021</a:t>
            </a:r>
            <a:endParaRPr lang="en-US" b="0" dirty="0">
              <a:effectLst/>
            </a:endParaRPr>
          </a:p>
          <a:p>
            <a:pPr marL="0" indent="0">
              <a:buNone/>
            </a:pPr>
            <a:r>
              <a:rPr lang="en-US" b="1" dirty="0"/>
              <a:t>Mr. Morris</a:t>
            </a:r>
            <a:endParaRPr lang="en-US" b="0" dirty="0">
              <a:effectLst/>
            </a:endParaRPr>
          </a:p>
          <a:p>
            <a:pPr marL="0" indent="0">
              <a:buNone/>
            </a:pPr>
            <a:br>
              <a:rPr lang="en-US" b="0" dirty="0">
                <a:effectLst/>
              </a:rPr>
            </a:br>
            <a:r>
              <a:rPr lang="en-US" u="sng" dirty="0">
                <a:hlinkClick r:id="rId2"/>
              </a:rPr>
              <a:t>pmorris@jacksonsd.org</a:t>
            </a:r>
            <a:endParaRPr lang="en-US" b="0" dirty="0">
              <a:effectLst/>
            </a:endParaRPr>
          </a:p>
          <a:p>
            <a:pPr marL="0" indent="0">
              <a:buNone/>
            </a:pPr>
            <a:r>
              <a:rPr lang="en-US" b="1" dirty="0"/>
              <a:t>Room 203</a:t>
            </a:r>
            <a:endParaRPr lang="en-US" b="0" dirty="0">
              <a:effectLst/>
            </a:endParaRPr>
          </a:p>
          <a:p>
            <a:pPr marL="0" indent="0">
              <a:buNone/>
            </a:pPr>
            <a:br>
              <a:rPr lang="en-US" b="0" dirty="0">
                <a:effectLst/>
              </a:rPr>
            </a:br>
            <a:r>
              <a:rPr lang="en-US" dirty="0"/>
              <a:t>Welcome to USII.   Hope everyone is looking forward to an interesting semester.  This course will be covering United States History from the causes of WWII up to current events.  We will be focusing at times on the Constitution and other critical events in the development of the United States in the 20th Century and issues facing us currently.  I hope that everyone will find this class interesting and enjoyable as the semester progresses.</a:t>
            </a:r>
            <a:endParaRPr lang="en-US" b="0" dirty="0">
              <a:effectLst/>
            </a:endParaRPr>
          </a:p>
          <a:p>
            <a:pPr marL="0" indent="0">
              <a:buNone/>
            </a:pPr>
            <a:br>
              <a:rPr lang="en-US" b="0" dirty="0">
                <a:effectLst/>
              </a:rPr>
            </a:br>
            <a:br>
              <a:rPr lang="en-US" dirty="0"/>
            </a:br>
            <a:endParaRPr lang="en-US" dirty="0"/>
          </a:p>
        </p:txBody>
      </p:sp>
    </p:spTree>
    <p:extLst>
      <p:ext uri="{BB962C8B-B14F-4D97-AF65-F5344CB8AC3E}">
        <p14:creationId xmlns:p14="http://schemas.microsoft.com/office/powerpoint/2010/main" val="250557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2751-B1B8-4767-9B40-032CCAA8B287}"/>
              </a:ext>
            </a:extLst>
          </p:cNvPr>
          <p:cNvSpPr>
            <a:spLocks noGrp="1"/>
          </p:cNvSpPr>
          <p:nvPr>
            <p:ph type="title"/>
          </p:nvPr>
        </p:nvSpPr>
        <p:spPr/>
        <p:txBody>
          <a:bodyPr>
            <a:normAutofit/>
          </a:bodyPr>
          <a:lstStyle/>
          <a:p>
            <a:r>
              <a:rPr lang="en-US" sz="3600" b="1" i="1" dirty="0"/>
              <a:t>Each student will be required to meet the following criteria in order to be successful in our classroom:  </a:t>
            </a:r>
          </a:p>
        </p:txBody>
      </p:sp>
      <p:sp>
        <p:nvSpPr>
          <p:cNvPr id="3" name="Content Placeholder 2">
            <a:extLst>
              <a:ext uri="{FF2B5EF4-FFF2-40B4-BE49-F238E27FC236}">
                <a16:creationId xmlns:a16="http://schemas.microsoft.com/office/drawing/2014/main" id="{E42E61C4-083B-4651-93C7-B1156DC691B1}"/>
              </a:ext>
            </a:extLst>
          </p:cNvPr>
          <p:cNvSpPr>
            <a:spLocks noGrp="1"/>
          </p:cNvSpPr>
          <p:nvPr>
            <p:ph idx="1"/>
          </p:nvPr>
        </p:nvSpPr>
        <p:spPr/>
        <p:txBody>
          <a:bodyPr>
            <a:normAutofit fontScale="85000" lnSpcReduction="10000"/>
          </a:bodyPr>
          <a:lstStyle/>
          <a:p>
            <a:pPr marL="0" indent="0">
              <a:buNone/>
            </a:pPr>
            <a:endParaRPr lang="en-US" b="0" dirty="0">
              <a:effectLst/>
            </a:endParaRPr>
          </a:p>
          <a:p>
            <a:pPr fontAlgn="base"/>
            <a:r>
              <a:rPr lang="en-US" dirty="0"/>
              <a:t>Be prepared for class each day- </a:t>
            </a:r>
            <a:r>
              <a:rPr lang="en-US" b="1" dirty="0"/>
              <a:t>Notebook, pen or pencil, and charged chrome book/laptop</a:t>
            </a:r>
            <a:r>
              <a:rPr lang="en-US" dirty="0"/>
              <a:t>.  (there will be an emphasis on writing for this course.)</a:t>
            </a:r>
          </a:p>
          <a:p>
            <a:pPr fontAlgn="base"/>
            <a:r>
              <a:rPr lang="en-US" dirty="0"/>
              <a:t>Complete all assigned work on the date it is due.</a:t>
            </a:r>
          </a:p>
          <a:p>
            <a:pPr fontAlgn="base"/>
            <a:r>
              <a:rPr lang="en-US" dirty="0"/>
              <a:t>Participate in the class- Take control of your education!  But you must also be respectful towards each other and their individual views.  I will not tolerate disrespect from anyone or any concept in our class.</a:t>
            </a:r>
          </a:p>
          <a:p>
            <a:pPr fontAlgn="base"/>
            <a:r>
              <a:rPr lang="en-US" b="1" dirty="0"/>
              <a:t>No Electronic Devices unless otherwise directed.</a:t>
            </a:r>
            <a:r>
              <a:rPr lang="en-US" dirty="0"/>
              <a:t>  Except Your computer.</a:t>
            </a:r>
          </a:p>
          <a:p>
            <a:pPr fontAlgn="base"/>
            <a:r>
              <a:rPr lang="en-US" b="1" dirty="0"/>
              <a:t>No food or drink</a:t>
            </a:r>
            <a:r>
              <a:rPr lang="en-US" dirty="0"/>
              <a:t>.  Unless permitted via medical or other documented need.</a:t>
            </a:r>
          </a:p>
          <a:p>
            <a:r>
              <a:rPr lang="en-US" dirty="0"/>
              <a:t>Follow classroom rules (All rules outlined in your </a:t>
            </a:r>
            <a:r>
              <a:rPr lang="en-US" i="1" dirty="0"/>
              <a:t>Student Handbook</a:t>
            </a:r>
            <a:r>
              <a:rPr lang="en-US" dirty="0"/>
              <a:t> will be applied in our room).  </a:t>
            </a:r>
          </a:p>
        </p:txBody>
      </p:sp>
    </p:spTree>
    <p:extLst>
      <p:ext uri="{BB962C8B-B14F-4D97-AF65-F5344CB8AC3E}">
        <p14:creationId xmlns:p14="http://schemas.microsoft.com/office/powerpoint/2010/main" val="55358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C2633-C1CC-4E80-A2B7-C9C62A78AE5C}"/>
              </a:ext>
            </a:extLst>
          </p:cNvPr>
          <p:cNvSpPr>
            <a:spLocks noGrp="1"/>
          </p:cNvSpPr>
          <p:nvPr>
            <p:ph type="title"/>
          </p:nvPr>
        </p:nvSpPr>
        <p:spPr/>
        <p:txBody>
          <a:bodyPr>
            <a:normAutofit fontScale="90000"/>
          </a:bodyPr>
          <a:lstStyle/>
          <a:p>
            <a:r>
              <a:rPr lang="en-US" sz="4000" b="1" i="1" dirty="0"/>
              <a:t>This is how each student’s grade will be determined:</a:t>
            </a:r>
            <a:br>
              <a:rPr lang="en-US" b="0" dirty="0">
                <a:effectLst/>
              </a:rPr>
            </a:br>
            <a:endParaRPr lang="en-US" dirty="0"/>
          </a:p>
        </p:txBody>
      </p:sp>
      <p:sp>
        <p:nvSpPr>
          <p:cNvPr id="3" name="Content Placeholder 2">
            <a:extLst>
              <a:ext uri="{FF2B5EF4-FFF2-40B4-BE49-F238E27FC236}">
                <a16:creationId xmlns:a16="http://schemas.microsoft.com/office/drawing/2014/main" id="{71F25C13-0BCD-44F9-A2B2-620AACFE03BD}"/>
              </a:ext>
            </a:extLst>
          </p:cNvPr>
          <p:cNvSpPr>
            <a:spLocks noGrp="1"/>
          </p:cNvSpPr>
          <p:nvPr>
            <p:ph idx="1"/>
          </p:nvPr>
        </p:nvSpPr>
        <p:spPr/>
        <p:txBody>
          <a:bodyPr/>
          <a:lstStyle/>
          <a:p>
            <a:pPr marL="0" indent="0">
              <a:buNone/>
            </a:pPr>
            <a:r>
              <a:rPr lang="en-US" dirty="0"/>
              <a:t>Assessments:  50%  (Multiple Choice and Essay/ Unit Projects)</a:t>
            </a:r>
            <a:endParaRPr lang="en-US" b="0" dirty="0">
              <a:effectLst/>
            </a:endParaRPr>
          </a:p>
          <a:p>
            <a:pPr marL="0" indent="0">
              <a:buNone/>
            </a:pPr>
            <a:r>
              <a:rPr lang="en-US" dirty="0"/>
              <a:t>Written work:  25% (This is homework and </a:t>
            </a:r>
            <a:r>
              <a:rPr lang="en-US" i="1" dirty="0"/>
              <a:t>class work</a:t>
            </a:r>
            <a:r>
              <a:rPr lang="en-US" dirty="0"/>
              <a:t>)</a:t>
            </a:r>
            <a:endParaRPr lang="en-US" b="0" dirty="0">
              <a:effectLst/>
            </a:endParaRPr>
          </a:p>
          <a:p>
            <a:pPr marL="0" indent="0">
              <a:buNone/>
            </a:pPr>
            <a:r>
              <a:rPr lang="en-US" dirty="0"/>
              <a:t>Participation:  25% (Not only asking questions but following rules and   being  prepared for class)</a:t>
            </a:r>
            <a:endParaRPr lang="en-US" b="0" dirty="0">
              <a:effectLst/>
            </a:endParaRPr>
          </a:p>
          <a:p>
            <a:pPr marL="0" indent="0">
              <a:buNone/>
            </a:pPr>
            <a:br>
              <a:rPr lang="en-US" dirty="0"/>
            </a:br>
            <a:r>
              <a:rPr lang="en-US" b="1" i="1" dirty="0"/>
              <a:t>A 93 average for all three marking periods will make you exempt from the final.</a:t>
            </a:r>
            <a:endParaRPr lang="en-US" b="0" dirty="0">
              <a:effectLst/>
            </a:endParaRPr>
          </a:p>
          <a:p>
            <a:pPr marL="0" indent="0">
              <a:buNone/>
            </a:pPr>
            <a:endParaRPr lang="en-US" dirty="0"/>
          </a:p>
        </p:txBody>
      </p:sp>
    </p:spTree>
    <p:extLst>
      <p:ext uri="{BB962C8B-B14F-4D97-AF65-F5344CB8AC3E}">
        <p14:creationId xmlns:p14="http://schemas.microsoft.com/office/powerpoint/2010/main" val="322227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E12DCB-9BED-4B3D-AF93-02C7BB99AF98}"/>
              </a:ext>
            </a:extLst>
          </p:cNvPr>
          <p:cNvSpPr/>
          <p:nvPr/>
        </p:nvSpPr>
        <p:spPr>
          <a:xfrm>
            <a:off x="1234911" y="2274838"/>
            <a:ext cx="10039547" cy="3600986"/>
          </a:xfrm>
          <a:prstGeom prst="rect">
            <a:avLst/>
          </a:prstGeom>
        </p:spPr>
        <p:txBody>
          <a:bodyPr wrap="square">
            <a:spAutoFit/>
          </a:bodyPr>
          <a:lstStyle/>
          <a:p>
            <a:pPr indent="-914400" algn="ctr"/>
            <a:r>
              <a:rPr lang="en-US" sz="3200" b="1" i="1" u="sng" dirty="0">
                <a:solidFill>
                  <a:srgbClr val="000000"/>
                </a:solidFill>
                <a:latin typeface="Times New Roman" panose="02020603050405020304" pitchFamily="18" charset="0"/>
              </a:rPr>
              <a:t>SLEEPING AND OVERALL INATTENTION ON A ROUTINE BASIS WILL SEVERELY AFFECT YOUR PARTICIPATION GRADE!  </a:t>
            </a:r>
            <a:endParaRPr lang="en-US" sz="3200" b="0" dirty="0">
              <a:effectLst/>
            </a:endParaRPr>
          </a:p>
          <a:p>
            <a:pPr indent="-914400" algn="ctr"/>
            <a:r>
              <a:rPr lang="en-US" sz="3200" b="1" i="1" u="sng" dirty="0">
                <a:solidFill>
                  <a:srgbClr val="000000"/>
                </a:solidFill>
                <a:latin typeface="Times New Roman" panose="02020603050405020304" pitchFamily="18" charset="0"/>
              </a:rPr>
              <a:t>Any work that is determined to be shared collectively or plagiarized will result in a zero for the assignment for all involved.</a:t>
            </a:r>
            <a:endParaRPr lang="en-US" sz="3200" b="0" dirty="0">
              <a:effectLst/>
            </a:endParaRPr>
          </a:p>
          <a:p>
            <a:br>
              <a:rPr lang="en-US" dirty="0"/>
            </a:br>
            <a:endParaRPr lang="en-US" dirty="0"/>
          </a:p>
        </p:txBody>
      </p:sp>
    </p:spTree>
    <p:extLst>
      <p:ext uri="{BB962C8B-B14F-4D97-AF65-F5344CB8AC3E}">
        <p14:creationId xmlns:p14="http://schemas.microsoft.com/office/powerpoint/2010/main" val="281388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08159-8688-4E24-9090-863141E170EE}"/>
              </a:ext>
            </a:extLst>
          </p:cNvPr>
          <p:cNvSpPr>
            <a:spLocks noGrp="1"/>
          </p:cNvSpPr>
          <p:nvPr>
            <p:ph type="title"/>
          </p:nvPr>
        </p:nvSpPr>
        <p:spPr/>
        <p:txBody>
          <a:bodyPr>
            <a:normAutofit/>
          </a:bodyPr>
          <a:lstStyle/>
          <a:p>
            <a:r>
              <a:rPr lang="en-US" b="1" i="1" dirty="0"/>
              <a:t>In case of absents or Quarantine </a:t>
            </a:r>
            <a:br>
              <a:rPr lang="en-US" b="1" i="1" dirty="0"/>
            </a:br>
            <a:r>
              <a:rPr lang="en-US" sz="4000" b="1" i="1" dirty="0"/>
              <a:t>All assignments will be posted on google classroom</a:t>
            </a:r>
          </a:p>
        </p:txBody>
      </p:sp>
      <p:sp>
        <p:nvSpPr>
          <p:cNvPr id="3" name="Content Placeholder 2">
            <a:extLst>
              <a:ext uri="{FF2B5EF4-FFF2-40B4-BE49-F238E27FC236}">
                <a16:creationId xmlns:a16="http://schemas.microsoft.com/office/drawing/2014/main" id="{5ECAE5C7-F1F1-40E8-885B-7670C23AB6BE}"/>
              </a:ext>
            </a:extLst>
          </p:cNvPr>
          <p:cNvSpPr>
            <a:spLocks noGrp="1"/>
          </p:cNvSpPr>
          <p:nvPr>
            <p:ph idx="1"/>
          </p:nvPr>
        </p:nvSpPr>
        <p:spPr/>
        <p:txBody>
          <a:bodyPr/>
          <a:lstStyle/>
          <a:p>
            <a:r>
              <a:rPr lang="en-US" dirty="0"/>
              <a:t>Make-up work must be handed in no later than 2 days from returning to school.  All tests missed must be made up within a week of returning to school. Unless agreed upon with the student, parent and myself.    </a:t>
            </a:r>
            <a:endParaRPr lang="en-US" b="0" dirty="0">
              <a:effectLst/>
            </a:endParaRPr>
          </a:p>
          <a:p>
            <a:r>
              <a:rPr lang="en-US" dirty="0"/>
              <a:t>We know that every student will take something positive from the class.  Please do not hesitate to ask for help, I am here to assist you.  </a:t>
            </a:r>
            <a:endParaRPr lang="en-US" b="0" dirty="0">
              <a:effectLst/>
            </a:endParaRPr>
          </a:p>
          <a:p>
            <a:r>
              <a:rPr lang="en-US" dirty="0"/>
              <a:t>You can contact me any time </a:t>
            </a:r>
            <a:r>
              <a:rPr lang="en-US" dirty="0">
                <a:hlinkClick r:id="rId2"/>
              </a:rPr>
              <a:t>Pmorris@jacksonsd.org</a:t>
            </a:r>
            <a:r>
              <a:rPr lang="en-US" dirty="0"/>
              <a:t> </a:t>
            </a:r>
            <a:br>
              <a:rPr lang="en-US" dirty="0"/>
            </a:br>
            <a:endParaRPr lang="en-US" dirty="0"/>
          </a:p>
        </p:txBody>
      </p:sp>
    </p:spTree>
    <p:extLst>
      <p:ext uri="{BB962C8B-B14F-4D97-AF65-F5344CB8AC3E}">
        <p14:creationId xmlns:p14="http://schemas.microsoft.com/office/powerpoint/2010/main" val="40643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A077E1-1E1D-479C-8295-E5954A879FF7}"/>
              </a:ext>
            </a:extLst>
          </p:cNvPr>
          <p:cNvSpPr/>
          <p:nvPr/>
        </p:nvSpPr>
        <p:spPr>
          <a:xfrm>
            <a:off x="452486" y="192719"/>
            <a:ext cx="11085922" cy="5786199"/>
          </a:xfrm>
          <a:prstGeom prst="rect">
            <a:avLst/>
          </a:prstGeom>
        </p:spPr>
        <p:txBody>
          <a:bodyPr wrap="square">
            <a:spAutoFit/>
          </a:bodyPr>
          <a:lstStyle/>
          <a:p>
            <a:pPr>
              <a:spcBef>
                <a:spcPts val="1200"/>
              </a:spcBef>
              <a:spcAft>
                <a:spcPts val="1200"/>
              </a:spcAft>
            </a:pPr>
            <a:r>
              <a:rPr lang="en-US" sz="1400" dirty="0">
                <a:solidFill>
                  <a:srgbClr val="000000"/>
                </a:solidFill>
                <a:latin typeface="Times New Roman" panose="02020603050405020304" pitchFamily="18" charset="0"/>
              </a:rPr>
              <a:t>Dear Parents:</a:t>
            </a:r>
            <a:endParaRPr lang="en-US" sz="1400" b="0" dirty="0">
              <a:effectLst/>
            </a:endParaRPr>
          </a:p>
          <a:p>
            <a:pPr indent="457200">
              <a:spcBef>
                <a:spcPts val="1200"/>
              </a:spcBef>
              <a:spcAft>
                <a:spcPts val="1200"/>
              </a:spcAft>
            </a:pPr>
            <a:r>
              <a:rPr lang="en-US" sz="1400" dirty="0">
                <a:solidFill>
                  <a:srgbClr val="000000"/>
                </a:solidFill>
                <a:latin typeface="Times New Roman" panose="02020603050405020304" pitchFamily="18" charset="0"/>
              </a:rPr>
              <a:t>In US II History there is a wealth of visual support to convey the struggle, triumph, victory and defeat in the shared experience of being an American.  We will be analyzing this from a number of different sources.  This will give the class a real understanding of living in America in the 20</a:t>
            </a:r>
            <a:r>
              <a:rPr lang="en-US" sz="1400" baseline="30000" dirty="0">
                <a:solidFill>
                  <a:srgbClr val="000000"/>
                </a:solidFill>
                <a:latin typeface="Times New Roman" panose="02020603050405020304" pitchFamily="18" charset="0"/>
              </a:rPr>
              <a:t>th</a:t>
            </a:r>
            <a:r>
              <a:rPr lang="en-US" sz="1400" dirty="0">
                <a:solidFill>
                  <a:srgbClr val="000000"/>
                </a:solidFill>
                <a:latin typeface="Times New Roman" panose="02020603050405020304" pitchFamily="18" charset="0"/>
              </a:rPr>
              <a:t> and 21</a:t>
            </a:r>
            <a:r>
              <a:rPr lang="en-US" sz="1400" baseline="30000" dirty="0">
                <a:solidFill>
                  <a:srgbClr val="000000"/>
                </a:solidFill>
                <a:latin typeface="Times New Roman" panose="02020603050405020304" pitchFamily="18" charset="0"/>
              </a:rPr>
              <a:t>st</a:t>
            </a:r>
            <a:r>
              <a:rPr lang="en-US" sz="1400" dirty="0">
                <a:solidFill>
                  <a:srgbClr val="000000"/>
                </a:solidFill>
                <a:latin typeface="Times New Roman" panose="02020603050405020304" pitchFamily="18" charset="0"/>
              </a:rPr>
              <a:t> Century.  This letter is to make you aware that we will be watching at times various documentaries and films that will show your student what it was really like to experience the joys and pain in American history.</a:t>
            </a:r>
            <a:endParaRPr lang="en-US" sz="1400" b="0" dirty="0">
              <a:effectLst/>
            </a:endParaRPr>
          </a:p>
          <a:p>
            <a:pPr indent="457200">
              <a:spcBef>
                <a:spcPts val="1200"/>
              </a:spcBef>
              <a:spcAft>
                <a:spcPts val="1200"/>
              </a:spcAft>
            </a:pPr>
            <a:r>
              <a:rPr lang="en-US" sz="1400" dirty="0">
                <a:solidFill>
                  <a:srgbClr val="000000"/>
                </a:solidFill>
                <a:latin typeface="Times New Roman" panose="02020603050405020304" pitchFamily="18" charset="0"/>
              </a:rPr>
              <a:t>Unfortunately not all of our history is pretty or filled with joy like in Forrest Gump.  We will be watching some very graphic but important documentaries and films or parts of films about the critical subjects of the past 100 years in America.  Some of the documentaries will be dealing directly and frankly with subjects like the Holocaust, Atomic and Nuclear bombs, the brutality of the Civil Rights movement, assassination of JFK, the Vietnam War, and the terror of 9/11.  All of these have been screened by me and are being used for their educational and historical evidence. </a:t>
            </a:r>
            <a:endParaRPr lang="en-US" sz="1400" b="0" dirty="0">
              <a:effectLst/>
            </a:endParaRPr>
          </a:p>
          <a:p>
            <a:pPr indent="457200">
              <a:spcBef>
                <a:spcPts val="1200"/>
              </a:spcBef>
              <a:spcAft>
                <a:spcPts val="1200"/>
              </a:spcAft>
            </a:pPr>
            <a:r>
              <a:rPr lang="en-US" sz="1400" dirty="0">
                <a:solidFill>
                  <a:srgbClr val="000000"/>
                </a:solidFill>
                <a:latin typeface="Times New Roman" panose="02020603050405020304" pitchFamily="18" charset="0"/>
              </a:rPr>
              <a:t>Some of the films we may view a few scenes from or in their entirety will be Saving Private Ryan, We Were Soldiers, the Piano, Schindler’s List, and other films that are relevant to our discussion and examination of Modern US History.  As well as the raw footage of great and tragic events of this time period.  If your student has a moral or religious objection to any of these please let me know so I can accommodate them.   I will give them an alternate assignment that will maintain their participation, grade, and experience in my class. </a:t>
            </a:r>
            <a:endParaRPr lang="en-US" sz="1400" b="0" dirty="0">
              <a:effectLst/>
            </a:endParaRPr>
          </a:p>
          <a:p>
            <a:pPr>
              <a:spcBef>
                <a:spcPts val="1200"/>
              </a:spcBef>
              <a:spcAft>
                <a:spcPts val="1200"/>
              </a:spcAft>
            </a:pPr>
            <a:r>
              <a:rPr lang="en-US" sz="1400" dirty="0">
                <a:solidFill>
                  <a:srgbClr val="000000"/>
                </a:solidFill>
                <a:latin typeface="Times New Roman" panose="02020603050405020304" pitchFamily="18" charset="0"/>
              </a:rPr>
              <a:t>  Thank you for your time and attention.  Please sign the bottom and have your student return the letter or email me at pjherrmann@jacksonsd.org acknowledging this letter and acceptance of its content.   Please contact me with any questions.   </a:t>
            </a:r>
            <a:endParaRPr lang="en-US" sz="1400" b="0" dirty="0">
              <a:effectLst/>
            </a:endParaRPr>
          </a:p>
          <a:p>
            <a:pPr>
              <a:spcBef>
                <a:spcPts val="1200"/>
              </a:spcBef>
              <a:spcAft>
                <a:spcPts val="1200"/>
              </a:spcAft>
            </a:pPr>
            <a:r>
              <a:rPr lang="en-US" sz="1400" dirty="0">
                <a:solidFill>
                  <a:srgbClr val="000000"/>
                </a:solidFill>
                <a:latin typeface="Times New Roman" panose="02020603050405020304" pitchFamily="18" charset="0"/>
              </a:rPr>
              <a:t>Sincerely: Mr. Morris</a:t>
            </a:r>
            <a:endParaRPr lang="en-US" sz="1400" b="0" dirty="0">
              <a:effectLst/>
            </a:endParaRPr>
          </a:p>
          <a:p>
            <a:br>
              <a:rPr lang="en-US" dirty="0"/>
            </a:br>
            <a:endParaRPr lang="en-US" dirty="0"/>
          </a:p>
        </p:txBody>
      </p:sp>
    </p:spTree>
    <p:extLst>
      <p:ext uri="{BB962C8B-B14F-4D97-AF65-F5344CB8AC3E}">
        <p14:creationId xmlns:p14="http://schemas.microsoft.com/office/powerpoint/2010/main" val="797516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901</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Welcome to US History II</vt:lpstr>
      <vt:lpstr>Introduction to USII</vt:lpstr>
      <vt:lpstr>Each student will be required to meet the following criteria in order to be successful in our classroom:  </vt:lpstr>
      <vt:lpstr>This is how each student’s grade will be determined: </vt:lpstr>
      <vt:lpstr>PowerPoint Presentation</vt:lpstr>
      <vt:lpstr>In case of absents or Quarantine  All assignments will be posted on google classroom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US History II</dc:title>
  <dc:creator>Morris, Peter</dc:creator>
  <cp:lastModifiedBy>Morris, Peter</cp:lastModifiedBy>
  <cp:revision>6</cp:revision>
  <dcterms:created xsi:type="dcterms:W3CDTF">2021-09-21T15:46:29Z</dcterms:created>
  <dcterms:modified xsi:type="dcterms:W3CDTF">2021-09-21T16:48:19Z</dcterms:modified>
</cp:coreProperties>
</file>